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3" r:id="rId3"/>
    <p:sldId id="293" r:id="rId4"/>
    <p:sldId id="294" r:id="rId5"/>
    <p:sldId id="310" r:id="rId6"/>
    <p:sldId id="311" r:id="rId7"/>
    <p:sldId id="312" r:id="rId8"/>
    <p:sldId id="313" r:id="rId9"/>
    <p:sldId id="314" r:id="rId10"/>
    <p:sldId id="257" r:id="rId11"/>
    <p:sldId id="321" r:id="rId12"/>
    <p:sldId id="286" r:id="rId13"/>
    <p:sldId id="263" r:id="rId14"/>
    <p:sldId id="281" r:id="rId15"/>
    <p:sldId id="275" r:id="rId16"/>
    <p:sldId id="276" r:id="rId17"/>
    <p:sldId id="283" r:id="rId18"/>
    <p:sldId id="284" r:id="rId19"/>
    <p:sldId id="272" r:id="rId20"/>
    <p:sldId id="273" r:id="rId21"/>
    <p:sldId id="274" r:id="rId22"/>
    <p:sldId id="267" r:id="rId23"/>
    <p:sldId id="268" r:id="rId24"/>
    <p:sldId id="269" r:id="rId25"/>
    <p:sldId id="270" r:id="rId26"/>
    <p:sldId id="271" r:id="rId27"/>
    <p:sldId id="317" r:id="rId28"/>
    <p:sldId id="291" r:id="rId29"/>
    <p:sldId id="309" r:id="rId30"/>
    <p:sldId id="285" r:id="rId31"/>
    <p:sldId id="308" r:id="rId32"/>
    <p:sldId id="302" r:id="rId33"/>
    <p:sldId id="301" r:id="rId34"/>
    <p:sldId id="303" r:id="rId35"/>
    <p:sldId id="318" r:id="rId36"/>
    <p:sldId id="306" r:id="rId37"/>
    <p:sldId id="295" r:id="rId38"/>
    <p:sldId id="319" r:id="rId39"/>
    <p:sldId id="296" r:id="rId40"/>
    <p:sldId id="292" r:id="rId41"/>
    <p:sldId id="316" r:id="rId42"/>
    <p:sldId id="320" r:id="rId43"/>
    <p:sldId id="298" r:id="rId44"/>
    <p:sldId id="299" r:id="rId45"/>
    <p:sldId id="300" r:id="rId46"/>
    <p:sldId id="304" r:id="rId47"/>
    <p:sldId id="305" r:id="rId48"/>
    <p:sldId id="307" r:id="rId49"/>
    <p:sldId id="32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0099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8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Price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BX/QX 400</c:v>
                </c:pt>
                <c:pt idx="1">
                  <c:v>BX/QX 420</c:v>
                </c:pt>
                <c:pt idx="2">
                  <c:v>BX/QX 440</c:v>
                </c:pt>
                <c:pt idx="3">
                  <c:v>Braille Plus 18</c:v>
                </c:pt>
                <c:pt idx="4">
                  <c:v>BT/QT 18</c:v>
                </c:pt>
                <c:pt idx="5">
                  <c:v>BT/QT 32</c:v>
                </c:pt>
              </c:strCache>
            </c:strRef>
          </c:cat>
          <c:val>
            <c:numRef>
              <c:f>Sheet1!$B$2:$B$7</c:f>
              <c:numCache>
                <c:formatCode>"$"#,##0_);[Red]\("$"#,##0\)</c:formatCode>
                <c:ptCount val="6"/>
                <c:pt idx="0">
                  <c:v>995</c:v>
                </c:pt>
                <c:pt idx="1">
                  <c:v>2390</c:v>
                </c:pt>
                <c:pt idx="2">
                  <c:v>3690</c:v>
                </c:pt>
                <c:pt idx="3">
                  <c:v>3599</c:v>
                </c:pt>
                <c:pt idx="4">
                  <c:v>4529</c:v>
                </c:pt>
                <c:pt idx="5">
                  <c:v>6379</c:v>
                </c:pt>
              </c:numCache>
            </c:numRef>
          </c:val>
        </c:ser>
        <c:shape val="cylinder"/>
        <c:axId val="123132544"/>
        <c:axId val="123134336"/>
        <c:axId val="0"/>
      </c:bar3DChart>
      <c:catAx>
        <c:axId val="123132544"/>
        <c:scaling>
          <c:orientation val="minMax"/>
        </c:scaling>
        <c:axPos val="b"/>
        <c:tickLblPos val="nextTo"/>
        <c:crossAx val="123134336"/>
        <c:crosses val="autoZero"/>
        <c:auto val="1"/>
        <c:lblAlgn val="ctr"/>
        <c:lblOffset val="100"/>
      </c:catAx>
      <c:valAx>
        <c:axId val="123134336"/>
        <c:scaling>
          <c:orientation val="minMax"/>
        </c:scaling>
        <c:axPos val="l"/>
        <c:majorGridlines/>
        <c:numFmt formatCode="&quot;$&quot;#,##0_);[Red]\(&quot;$&quot;#,##0\)" sourceLinked="1"/>
        <c:tickLblPos val="nextTo"/>
        <c:crossAx val="12313254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1DC53-7698-4FF7-8423-1EE5F8E6EEDE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99F22-2973-453D-B80B-61FE2D01D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shop.aph.org/wcsstore/APHConsumerDirect/images/catalog/products_large/1-07466-00_BraillePlus18_2ndGen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h.org/" TargetMode="External"/><Relationship Id="rId7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visionservices.org/Manuals/BrailleNote%20Apex%20BT%20User%20Guide.pdf" TargetMode="External"/><Relationship Id="rId5" Type="http://schemas.openxmlformats.org/officeDocument/2006/relationships/hyperlink" Target="http://www.humanware.com/" TargetMode="External"/><Relationship Id="rId4" Type="http://schemas.openxmlformats.org/officeDocument/2006/relationships/hyperlink" Target="https://andreashead.wikispaces.com/Teaching+Resources+for+the+APH+Braille+Plus+and+Refreshabraille+18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domscientific.com/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hyperlink" Target="http://www.freedomscientific.com/PM_QXBX_TeacherGuides/" TargetMode="External"/><Relationship Id="rId4" Type="http://schemas.openxmlformats.org/officeDocument/2006/relationships/hyperlink" Target="http://www.freedomscientific.com/Training/PACMate-training-hq.asp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domscientific.com/downloads/pacmate/pmviewer-dl.asp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Connecting the Dots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133600"/>
            <a:ext cx="7543800" cy="31242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7030A0"/>
                </a:solidFill>
              </a:rPr>
              <a:t>Electronic note takers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Working with the Experts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Kathy Kremplewski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December 6, 2012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4" name="Picture 3" descr="Computer connect the d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9037" y="4191000"/>
            <a:ext cx="2174913" cy="2057400"/>
          </a:xfrm>
          <a:prstGeom prst="rect">
            <a:avLst/>
          </a:prstGeom>
        </p:spPr>
      </p:pic>
      <p:pic>
        <p:nvPicPr>
          <p:cNvPr id="5" name="Picture 4" descr="alphabet and brail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114800"/>
            <a:ext cx="2057400" cy="189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Common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BrailleNote</a:t>
            </a:r>
            <a:r>
              <a:rPr lang="en-US" dirty="0" smtClean="0"/>
              <a:t> Apex BT</a:t>
            </a:r>
            <a:endParaRPr lang="en-US" dirty="0"/>
          </a:p>
        </p:txBody>
      </p:sp>
      <p:pic>
        <p:nvPicPr>
          <p:cNvPr id="4" name="Picture 3" descr="BrailleNote apex BT 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057400"/>
            <a:ext cx="6476762" cy="382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Common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BrailleNote</a:t>
            </a:r>
            <a:r>
              <a:rPr lang="en-US" dirty="0" smtClean="0"/>
              <a:t> Apex QT</a:t>
            </a:r>
            <a:endParaRPr lang="en-US" dirty="0"/>
          </a:p>
        </p:txBody>
      </p:sp>
      <p:pic>
        <p:nvPicPr>
          <p:cNvPr id="5" name="Picture 4" descr="BrailleNote apex QT 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635250"/>
            <a:ext cx="6019800" cy="330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BrailleNote</a:t>
            </a:r>
            <a:r>
              <a:rPr lang="en-US" b="1" dirty="0" smtClean="0"/>
              <a:t> Apex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Built-in options are at your fingertips to access Web pages, download e-mails or retrieve files from your network.</a:t>
            </a:r>
          </a:p>
          <a:p>
            <a:r>
              <a:rPr lang="en-US" dirty="0" smtClean="0"/>
              <a:t>Enjoy the convenience of wireless accessories and connectivity to keyboards.</a:t>
            </a:r>
          </a:p>
          <a:p>
            <a:r>
              <a:rPr lang="en-US" dirty="0" smtClean="0"/>
              <a:t>Printers, embossers, hard drives, flash drives and more, it’s a snap to connect to one of the three available USB ports.</a:t>
            </a:r>
          </a:p>
          <a:p>
            <a:r>
              <a:rPr lang="en-US" dirty="0" smtClean="0"/>
              <a:t>Keep an updated list of personal contacts and appointments by synchronizing information with your PC.</a:t>
            </a:r>
          </a:p>
          <a:p>
            <a:r>
              <a:rPr lang="en-US" dirty="0" smtClean="0"/>
              <a:t>Use your BrailleNote’s keyboard to navigate with your computer screen reader using the Braille Terminal Mode.</a:t>
            </a:r>
          </a:p>
        </p:txBody>
      </p:sp>
      <p:pic>
        <p:nvPicPr>
          <p:cNvPr id="6146" name="Picture 2" descr="C:\Users\Raymond HBE\AppData\Local\Microsoft\Windows\Temporary Internet Files\Content.IE5\60QG16OT\MP90042234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181600"/>
            <a:ext cx="4724400" cy="1471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BrailleNote Apex </a:t>
            </a:r>
            <a:r>
              <a:rPr lang="en-US" b="1" dirty="0" err="1" smtClean="0"/>
              <a:t>Notetaker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Braille note has special Braille program so does real uncontracted Braille instead ASCII computer Braille</a:t>
            </a:r>
          </a:p>
          <a:p>
            <a:r>
              <a:rPr lang="en-US" dirty="0" smtClean="0"/>
              <a:t>It can be a little simpler to use for younger students and those with additional disabilities</a:t>
            </a:r>
          </a:p>
          <a:p>
            <a:r>
              <a:rPr lang="en-US" dirty="0" smtClean="0"/>
              <a:t>Weight: 734 g (1.6 lbs)</a:t>
            </a:r>
          </a:p>
          <a:p>
            <a:r>
              <a:rPr lang="en-US" dirty="0" smtClean="0"/>
              <a:t>Dimensions: 19 mm (0.78 in) H x 244 mm (9.61 in) W x 143 mm (5.63 in) 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Most Common Types: </a:t>
            </a:r>
            <a:br>
              <a:rPr lang="en-US" b="1" dirty="0" smtClean="0"/>
            </a:br>
            <a:r>
              <a:rPr lang="en-US" b="1" dirty="0" smtClean="0"/>
              <a:t>PAC Mate BX400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dimensions: 4.87 in. x 11 in. x 1.93 in. (12.37cm x 27.94cm x 4.9cm)</a:t>
            </a:r>
            <a:br>
              <a:rPr lang="en-US" dirty="0" smtClean="0"/>
            </a:br>
            <a:r>
              <a:rPr lang="en-US" dirty="0" smtClean="0"/>
              <a:t>Weight: 1lb., 13 oz. (.82 kg)</a:t>
            </a:r>
          </a:p>
        </p:txBody>
      </p:sp>
      <p:pic>
        <p:nvPicPr>
          <p:cNvPr id="4" name="Picture 3" descr="Image of a PAC Mate BX4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429000"/>
            <a:ext cx="43053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b="1" dirty="0" smtClean="0"/>
              <a:t>Dimensions and weight: 20-cell Braille display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Maximum dimensions: 4.8 in. x 11 in. x 1.53 in. (12.19cm x 27.94cm x 3.89 cm);</a:t>
            </a:r>
            <a:br>
              <a:rPr lang="en-US" dirty="0" smtClean="0"/>
            </a:br>
            <a:r>
              <a:rPr lang="en-US" dirty="0" smtClean="0"/>
              <a:t>Weight: 1lb., 12 oz. (0.79 kg)</a:t>
            </a:r>
          </a:p>
        </p:txBody>
      </p:sp>
      <p:pic>
        <p:nvPicPr>
          <p:cNvPr id="4" name="Picture 3" descr="Photo of a PAC Mate 20 cell portable Braille display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886200"/>
            <a:ext cx="4838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Dimensions and weight: 40-cell Braille display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Maximum dimensions: 4.8 in. x 12.5 in. x 1.53 in. (12.19cm x 31.75cm x 3.89 cm);</a:t>
            </a:r>
            <a:br>
              <a:rPr lang="en-US" dirty="0" smtClean="0"/>
            </a:br>
            <a:r>
              <a:rPr lang="en-US" dirty="0" smtClean="0"/>
              <a:t>Weight: 2lbs., 3 oz. (0.99 kg)</a:t>
            </a:r>
          </a:p>
        </p:txBody>
      </p:sp>
      <p:pic>
        <p:nvPicPr>
          <p:cNvPr id="6" name="Picture 5" descr="Photo of PAC Mate 40 cell Portable Braille display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429000"/>
            <a:ext cx="46863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Most Common Types: </a:t>
            </a:r>
            <a:br>
              <a:rPr lang="en-US" b="1" dirty="0" smtClean="0"/>
            </a:br>
            <a:r>
              <a:rPr lang="en-US" b="1" dirty="0" smtClean="0"/>
              <a:t>PAC Mate BX420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dimensions: 6.81in. x 11 in. x 1.93 in. (17.3cm x 27.94cm x 4.9cm)</a:t>
            </a:r>
            <a:br>
              <a:rPr lang="en-US" dirty="0" smtClean="0"/>
            </a:br>
            <a:r>
              <a:rPr lang="en-US" dirty="0" smtClean="0"/>
              <a:t>Weight: 3lbs., 9 oz. (1.62 kg)</a:t>
            </a:r>
          </a:p>
        </p:txBody>
      </p:sp>
      <p:pic>
        <p:nvPicPr>
          <p:cNvPr id="4" name="Picture 3" descr="Image of a PAC Mate BX42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352800"/>
            <a:ext cx="438150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Most Common Types: </a:t>
            </a:r>
            <a:br>
              <a:rPr lang="en-US" b="1" dirty="0" smtClean="0"/>
            </a:br>
            <a:r>
              <a:rPr lang="en-US" b="1" dirty="0" smtClean="0"/>
              <a:t>PAC Mate BX440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dimensions: 6.81in. x 12.5 in. x 1.93 in. (17.3cm x 31.75cm x 4.9cm)</a:t>
            </a:r>
            <a:br>
              <a:rPr lang="en-US" dirty="0" smtClean="0"/>
            </a:br>
            <a:r>
              <a:rPr lang="en-US" dirty="0" smtClean="0"/>
              <a:t>Weight: 4lbs. (1.81 kg)</a:t>
            </a:r>
          </a:p>
        </p:txBody>
      </p:sp>
      <p:pic>
        <p:nvPicPr>
          <p:cNvPr id="4" name="Picture 3" descr="Image of a PAC Mate BX44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429000"/>
            <a:ext cx="44577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Most Common Types: </a:t>
            </a:r>
            <a:br>
              <a:rPr lang="en-US" b="1" dirty="0" smtClean="0"/>
            </a:br>
            <a:r>
              <a:rPr lang="en-US" b="1" dirty="0" smtClean="0"/>
              <a:t>PAC Mate QX400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dimensions: 12.3 in. x 6.27 in. x 1.62 in. (31.24 cm x 15.93 cm x 4.11 cm);</a:t>
            </a:r>
            <a:br>
              <a:rPr lang="en-US" dirty="0" smtClean="0"/>
            </a:br>
            <a:r>
              <a:rPr lang="en-US" dirty="0" smtClean="0"/>
              <a:t>Weight: 2 lbs. (.90 kg)</a:t>
            </a:r>
          </a:p>
        </p:txBody>
      </p:sp>
      <p:pic>
        <p:nvPicPr>
          <p:cNvPr id="4" name="Picture 3" descr="Photo of a PAC Mate QX4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05200"/>
            <a:ext cx="586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ogs in chai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685800"/>
            <a:ext cx="7239000" cy="524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Most Common Types: </a:t>
            </a:r>
            <a:br>
              <a:rPr lang="en-US" b="1" dirty="0" smtClean="0"/>
            </a:br>
            <a:r>
              <a:rPr lang="en-US" b="1" dirty="0" smtClean="0"/>
              <a:t>PAC Mate QX420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Maximum dimensions: 12.3 in. x 8.21 in. x 1.62 in. (31.24 cm x 20.85 cm x 4.11 cm);</a:t>
            </a:r>
            <a:br>
              <a:rPr lang="en-US" dirty="0" smtClean="0"/>
            </a:br>
            <a:r>
              <a:rPr lang="en-US" dirty="0" smtClean="0"/>
              <a:t>Weight: 3lbs., 12 oz. (1.7 kg)</a:t>
            </a:r>
            <a:endParaRPr lang="en-US" dirty="0"/>
          </a:p>
        </p:txBody>
      </p:sp>
      <p:pic>
        <p:nvPicPr>
          <p:cNvPr id="4" name="Picture 3" descr="Photo of a PAC Mate QX42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276600"/>
            <a:ext cx="49149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Most Common Types: </a:t>
            </a:r>
            <a:br>
              <a:rPr lang="en-US" b="1" dirty="0" smtClean="0"/>
            </a:br>
            <a:r>
              <a:rPr lang="en-US" b="1" dirty="0" smtClean="0"/>
              <a:t>PAC Mate QX440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Maximum dimensions: 12.5 in. x 8.21 in. x 1.62 in. (31.75 cm x 20.85 cm x 4.11 cm);</a:t>
            </a:r>
            <a:br>
              <a:rPr lang="en-US" dirty="0" smtClean="0"/>
            </a:br>
            <a:r>
              <a:rPr lang="en-US" dirty="0" smtClean="0"/>
              <a:t>Weight: 4lbs., 3 oz. (1.9 kg)</a:t>
            </a:r>
            <a:endParaRPr lang="en-US" dirty="0"/>
          </a:p>
        </p:txBody>
      </p:sp>
      <p:pic>
        <p:nvPicPr>
          <p:cNvPr id="4" name="Picture 3" descr="Photo of a PAC Mate QX44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124200"/>
            <a:ext cx="5067300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 Mate BX or QX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Standard Features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Intel </a:t>
            </a:r>
            <a:r>
              <a:rPr lang="en-US" dirty="0" err="1" smtClean="0"/>
              <a:t>Xscale</a:t>
            </a:r>
            <a:r>
              <a:rPr lang="en-US" dirty="0" smtClean="0"/>
              <a:t> 400MHz processor; 64 MB RAM; 32 MB Flash ROM; Lithium Polymer rechargeable battery; 12 volt AC adapter/charger; carrying case and shoulder strap</a:t>
            </a:r>
          </a:p>
          <a:p>
            <a:r>
              <a:rPr lang="en-US" b="1" dirty="0" smtClean="0"/>
              <a:t>Input Method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Voice recorder  and either QWERTY keyboard or Eight-key </a:t>
            </a:r>
            <a:r>
              <a:rPr lang="en-US" dirty="0" err="1" smtClean="0"/>
              <a:t>braille</a:t>
            </a:r>
            <a:r>
              <a:rPr lang="en-US" dirty="0" smtClean="0"/>
              <a:t> keyboard with eight function keys and cursor cross</a:t>
            </a:r>
          </a:p>
        </p:txBody>
      </p:sp>
      <p:pic>
        <p:nvPicPr>
          <p:cNvPr id="7171" name="Picture 3" descr="C:\Users\Raymond HBE\AppData\Local\Microsoft\Windows\Temporary Internet Files\Content.IE5\CZ7PZF8V\MC9003263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762000"/>
            <a:ext cx="1827886" cy="1320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Mate BX or QX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Input/Output</a:t>
            </a:r>
            <a:r>
              <a:rPr lang="en-US" b="1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USB On-the-Go – host and peripheral functions – type Mini A/B – 12MBS – USB 2.0 compliant. IrDA standard Infrared port, 115 KB per second. Two </a:t>
            </a:r>
            <a:r>
              <a:rPr lang="en-US" dirty="0" err="1" smtClean="0"/>
              <a:t>CompactFlash</a:t>
            </a:r>
            <a:r>
              <a:rPr lang="en-US" dirty="0" smtClean="0"/>
              <a:t>® Type II ports, speaker port, microphone port, 3.5 mm headphone jack port; 2.5 mm microphone jack; dual channel sound (listen to speech and audio files simultaneously)</a:t>
            </a:r>
          </a:p>
          <a:p>
            <a:endParaRPr lang="en-US" dirty="0"/>
          </a:p>
        </p:txBody>
      </p:sp>
      <p:pic>
        <p:nvPicPr>
          <p:cNvPr id="8196" name="Picture 4" descr="C:\Users\Raymond HBE\AppData\Local\Microsoft\Windows\Temporary Internet Files\Content.IE5\60QG16OT\MP90031648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5044948"/>
            <a:ext cx="3048000" cy="1602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Mate BX or QX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Software(pre-installed)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Microsoft® Windows® CE.net 4.2 with </a:t>
            </a:r>
            <a:r>
              <a:rPr lang="en-US" dirty="0" err="1" smtClean="0"/>
              <a:t>PocketPC</a:t>
            </a:r>
            <a:r>
              <a:rPr lang="en-US" dirty="0" smtClean="0"/>
              <a:t> 2003; JAWS® for Windows screen reading software. Calendar, Contacts, Tasks, Inbox, Voice Recorder, Notes, Pocket Word, Pocket Excel, Pocket Internet Explorer, File Explorer, Windows Media Player 9 for Pocket PC. Freedom Scientific accessible applications: </a:t>
            </a:r>
            <a:r>
              <a:rPr lang="en-US" dirty="0" err="1" smtClean="0"/>
              <a:t>FSEdit</a:t>
            </a:r>
            <a:r>
              <a:rPr lang="en-US" dirty="0" smtClean="0"/>
              <a:t>, </a:t>
            </a:r>
            <a:r>
              <a:rPr lang="en-US" dirty="0" err="1" smtClean="0"/>
              <a:t>FSCalc</a:t>
            </a:r>
            <a:r>
              <a:rPr lang="en-US" dirty="0" smtClean="0"/>
              <a:t>, </a:t>
            </a:r>
            <a:r>
              <a:rPr lang="en-US" dirty="0" err="1" smtClean="0"/>
              <a:t>StopWatch</a:t>
            </a:r>
            <a:r>
              <a:rPr lang="en-US" dirty="0" smtClean="0"/>
              <a:t>; Eloquence Speech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Mate BX or QX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b="1" dirty="0" smtClean="0"/>
              <a:t>Software on CD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Microsoft ActiveSync® 3.7; Outlook 2002 (e-mail, Calendar, Contacts and Tasks)</a:t>
            </a:r>
          </a:p>
          <a:p>
            <a:r>
              <a:rPr lang="en-US" b="1" dirty="0" smtClean="0"/>
              <a:t>System Requirements For Microsoft Outlook 2002 (included)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153 MB hard disk space for full implementation; 24 MB system RAM recommended</a:t>
            </a:r>
          </a:p>
        </p:txBody>
      </p:sp>
      <p:pic>
        <p:nvPicPr>
          <p:cNvPr id="9218" name="Picture 2" descr="C:\Users\Raymond HBE\AppData\Local\Microsoft\Windows\Temporary Internet Files\Content.IE5\60QG16OT\MC9003526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066800"/>
            <a:ext cx="1813711" cy="896293"/>
          </a:xfrm>
          <a:prstGeom prst="rect">
            <a:avLst/>
          </a:prstGeom>
          <a:noFill/>
        </p:spPr>
      </p:pic>
      <p:pic>
        <p:nvPicPr>
          <p:cNvPr id="9219" name="Picture 3" descr="C:\Users\Raymond HBE\AppData\Local\Microsoft\Windows\Temporary Internet Files\Content.IE5\AAWYQN6T\MC9002303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3690" y="4572000"/>
            <a:ext cx="1833545" cy="1886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Mate BX or QX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Braille Display Features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Detachable USB-powered </a:t>
            </a:r>
            <a:r>
              <a:rPr lang="en-US" dirty="0" err="1" smtClean="0"/>
              <a:t>braille</a:t>
            </a:r>
            <a:r>
              <a:rPr lang="en-US" dirty="0" smtClean="0"/>
              <a:t> display can be used with desktop and laptop PCs. Back row of dual cursor routers are configurable when used with JAWS. IBM PC or compatible with USB 1.1/USB 2.0/USB OTG supported for all PAC Mate models</a:t>
            </a:r>
          </a:p>
          <a:p>
            <a:r>
              <a:rPr lang="en-US" b="1" dirty="0" smtClean="0"/>
              <a:t>Operating Systems Supported by Braille Display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Windows 98 SE, Windows Me, Win2k, Windows XP; Windows CE 3.0, Windows CE .NET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18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219200"/>
          </a:xfrm>
        </p:spPr>
        <p:txBody>
          <a:bodyPr>
            <a:noAutofit/>
          </a:bodyPr>
          <a:lstStyle/>
          <a:p>
            <a:r>
              <a:rPr lang="en-US" dirty="0" smtClean="0"/>
              <a:t>Cost comparisons of various devices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762000" y="1981200"/>
          <a:ext cx="7696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 descr="pric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1143000"/>
            <a:ext cx="28575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Braille Plus 18 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Price: $3,599.00</a:t>
            </a:r>
          </a:p>
          <a:p>
            <a:r>
              <a:rPr lang="en-US" b="1" dirty="0" smtClean="0"/>
              <a:t>Quota funds are available for this product</a:t>
            </a:r>
            <a:endParaRPr lang="en-US" dirty="0"/>
          </a:p>
        </p:txBody>
      </p:sp>
      <p:pic>
        <p:nvPicPr>
          <p:cNvPr id="4" name="Picture 3" descr="Product Image - click to enlarge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124200"/>
            <a:ext cx="574357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18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BrailleNote</a:t>
            </a:r>
            <a:r>
              <a:rPr lang="en-US" dirty="0" smtClean="0"/>
              <a:t> Apex Pricing</a:t>
            </a:r>
            <a:endParaRPr lang="en-US" dirty="0"/>
          </a:p>
        </p:txBody>
      </p:sp>
      <p:pic>
        <p:nvPicPr>
          <p:cNvPr id="6" name="Picture 5" descr="pri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3048000"/>
            <a:ext cx="2857500" cy="28575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b="1" dirty="0" err="1" smtClean="0"/>
              <a:t>BrailleNote</a:t>
            </a:r>
            <a:r>
              <a:rPr lang="en-US" b="1" dirty="0" smtClean="0"/>
              <a:t> Apex BT 18: </a:t>
            </a:r>
            <a:r>
              <a:rPr lang="en-US" dirty="0" smtClean="0"/>
              <a:t>$4529</a:t>
            </a:r>
          </a:p>
          <a:p>
            <a:r>
              <a:rPr lang="en-US" b="1" dirty="0" err="1" smtClean="0"/>
              <a:t>BrailleNote</a:t>
            </a:r>
            <a:r>
              <a:rPr lang="en-US" b="1" dirty="0" smtClean="0"/>
              <a:t> Apex BT 32: </a:t>
            </a:r>
            <a:r>
              <a:rPr lang="en-US" dirty="0" smtClean="0"/>
              <a:t>$6379</a:t>
            </a:r>
          </a:p>
          <a:p>
            <a:r>
              <a:rPr lang="en-US" b="1" dirty="0" err="1" smtClean="0"/>
              <a:t>BrailleNote</a:t>
            </a:r>
            <a:r>
              <a:rPr lang="en-US" b="1" dirty="0" smtClean="0"/>
              <a:t> Apex QT 18: </a:t>
            </a:r>
            <a:r>
              <a:rPr lang="en-US" dirty="0" smtClean="0"/>
              <a:t>$4529</a:t>
            </a:r>
          </a:p>
          <a:p>
            <a:r>
              <a:rPr lang="en-US" b="1" dirty="0" err="1" smtClean="0"/>
              <a:t>BrailleNote</a:t>
            </a:r>
            <a:r>
              <a:rPr lang="en-US" b="1" dirty="0" smtClean="0"/>
              <a:t> Apex QT 32: </a:t>
            </a:r>
            <a:r>
              <a:rPr lang="en-US" dirty="0" smtClean="0"/>
              <a:t>$6379</a:t>
            </a:r>
          </a:p>
          <a:p>
            <a:endParaRPr lang="en-US" dirty="0" smtClean="0"/>
          </a:p>
        </p:txBody>
      </p:sp>
      <p:pic>
        <p:nvPicPr>
          <p:cNvPr id="10242" name="Picture 2" descr="C:\Users\Raymond HBE\AppData\Local\Microsoft\Windows\Temporary Internet Files\Content.IE5\CZ7PZF8V\MM900213527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343400"/>
            <a:ext cx="16764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Also known as Personal Digital Assistants (PDA’s)</a:t>
            </a:r>
          </a:p>
          <a:p>
            <a:r>
              <a:rPr lang="en-US" dirty="0" smtClean="0"/>
              <a:t>Electronic note takers are portable word processors with extra features</a:t>
            </a:r>
          </a:p>
          <a:p>
            <a:r>
              <a:rPr lang="en-US" dirty="0" smtClean="0"/>
              <a:t>They are able to create, save, and print documents</a:t>
            </a:r>
          </a:p>
          <a:p>
            <a:r>
              <a:rPr lang="en-US" dirty="0" smtClean="0"/>
              <a:t>Tell time and date</a:t>
            </a:r>
          </a:p>
          <a:p>
            <a:r>
              <a:rPr lang="en-US" dirty="0" smtClean="0"/>
              <a:t>Interface with computers</a:t>
            </a:r>
          </a:p>
          <a:p>
            <a:r>
              <a:rPr lang="en-US" dirty="0" smtClean="0"/>
              <a:t>Play audio files and music</a:t>
            </a:r>
          </a:p>
          <a:p>
            <a:endParaRPr lang="en-US" dirty="0"/>
          </a:p>
        </p:txBody>
      </p:sp>
      <p:pic>
        <p:nvPicPr>
          <p:cNvPr id="1026" name="Picture 2" descr="C:\Users\Raymond HBE\AppData\Local\Microsoft\Windows\Temporary Internet Files\Content.IE5\AAWYQN6T\MC90043263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10000"/>
            <a:ext cx="35433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Mate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PAC Mate BX400 and QX400: </a:t>
            </a:r>
            <a:r>
              <a:rPr lang="en-US" dirty="0" smtClean="0"/>
              <a:t>$995 </a:t>
            </a:r>
          </a:p>
          <a:p>
            <a:r>
              <a:rPr lang="en-US" b="1" dirty="0" smtClean="0"/>
              <a:t>PAC Mate BX420 and QX420 (with 20-cell Braille display):</a:t>
            </a:r>
            <a:r>
              <a:rPr lang="en-US" dirty="0" smtClean="0"/>
              <a:t> $2,390 </a:t>
            </a:r>
          </a:p>
          <a:p>
            <a:r>
              <a:rPr lang="en-US" b="1" dirty="0" smtClean="0"/>
              <a:t>PAC Mate BX440 and QX440 (with 40-cell Braille display):</a:t>
            </a:r>
            <a:r>
              <a:rPr lang="en-US" dirty="0" smtClean="0"/>
              <a:t> $3,690</a:t>
            </a:r>
          </a:p>
          <a:p>
            <a:endParaRPr lang="en-US" dirty="0" smtClean="0"/>
          </a:p>
        </p:txBody>
      </p:sp>
      <p:pic>
        <p:nvPicPr>
          <p:cNvPr id="4" name="Picture 3" descr="comparis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4267200"/>
            <a:ext cx="46482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the student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assessment book of technology</a:t>
            </a:r>
          </a:p>
          <a:p>
            <a:r>
              <a:rPr lang="en-US" dirty="0" smtClean="0"/>
              <a:t>This will determine when a student is ready to use an electronic note taker</a:t>
            </a:r>
          </a:p>
          <a:p>
            <a:r>
              <a:rPr lang="en-US" dirty="0" smtClean="0"/>
              <a:t>Also, you must know the student’s capabilities to access the best device for the student based on his/her needs</a:t>
            </a:r>
            <a:endParaRPr lang="en-US" dirty="0"/>
          </a:p>
        </p:txBody>
      </p:sp>
      <p:pic>
        <p:nvPicPr>
          <p:cNvPr id="4" name="Picture 3" descr="books on compu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4419600"/>
            <a:ext cx="2857500" cy="203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2514600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Electronic note taker vs. laptop</a:t>
            </a: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Laptop: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More people familiar so it is easier to work with</a:t>
            </a:r>
          </a:p>
          <a:p>
            <a:r>
              <a:rPr lang="en-US" sz="3600" b="1" dirty="0" smtClean="0"/>
              <a:t>Electronic note taker: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Longer batter life – usually 20+ hours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Often lighter and more portable</a:t>
            </a:r>
            <a:endParaRPr lang="en-US" dirty="0"/>
          </a:p>
        </p:txBody>
      </p:sp>
      <p:pic>
        <p:nvPicPr>
          <p:cNvPr id="4" name="Picture 3" descr="advantage disadvantage.jpg"/>
          <p:cNvPicPr>
            <a:picLocks noChangeAspect="1"/>
          </p:cNvPicPr>
          <p:nvPr/>
        </p:nvPicPr>
        <p:blipFill>
          <a:blip r:embed="rId2" cstate="print"/>
          <a:srcRect l="-535" t="24561" r="50526" b="351"/>
          <a:stretch>
            <a:fillRect/>
          </a:stretch>
        </p:blipFill>
        <p:spPr>
          <a:xfrm>
            <a:off x="6553200" y="4724400"/>
            <a:ext cx="2114843" cy="1905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bg1"/>
              </a:gs>
            </a:gsLst>
            <a:lin ang="7200000" scaled="0"/>
          </a:gradFill>
        </p:spPr>
        <p:txBody>
          <a:bodyPr/>
          <a:lstStyle/>
          <a:p>
            <a:r>
              <a:rPr lang="en-US" dirty="0" smtClean="0"/>
              <a:t>Disadvantages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Laptops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Can be hard to hook up with printers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Shorter battery life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Need external refreshable Braille display</a:t>
            </a:r>
          </a:p>
          <a:p>
            <a:r>
              <a:rPr lang="en-US" sz="3600" b="1" dirty="0" smtClean="0"/>
              <a:t>Electronic note takers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Printing more difficult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May not have full versions of programs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Quirky </a:t>
            </a:r>
            <a:endParaRPr lang="en-US" sz="2800" dirty="0"/>
          </a:p>
        </p:txBody>
      </p:sp>
      <p:pic>
        <p:nvPicPr>
          <p:cNvPr id="4" name="Picture 3" descr="advantage disadvantage.jpg"/>
          <p:cNvPicPr>
            <a:picLocks noChangeAspect="1"/>
          </p:cNvPicPr>
          <p:nvPr/>
        </p:nvPicPr>
        <p:blipFill>
          <a:blip r:embed="rId2" cstate="print"/>
          <a:srcRect l="47407" t="28169" r="741"/>
          <a:stretch>
            <a:fillRect/>
          </a:stretch>
        </p:blipFill>
        <p:spPr>
          <a:xfrm>
            <a:off x="6096000" y="381000"/>
            <a:ext cx="2667000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Deciding Factors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Battery life</a:t>
            </a:r>
          </a:p>
          <a:p>
            <a:r>
              <a:rPr lang="en-US" sz="4000" dirty="0" smtClean="0"/>
              <a:t>Weight</a:t>
            </a:r>
          </a:p>
          <a:p>
            <a:r>
              <a:rPr lang="en-US" sz="4000" dirty="0" smtClean="0"/>
              <a:t>Training</a:t>
            </a:r>
          </a:p>
          <a:p>
            <a:r>
              <a:rPr lang="en-US" sz="4000" dirty="0" smtClean="0"/>
              <a:t>Price</a:t>
            </a:r>
          </a:p>
          <a:p>
            <a:r>
              <a:rPr lang="en-US" sz="4000" dirty="0" smtClean="0"/>
              <a:t>Tasks to be completed</a:t>
            </a:r>
          </a:p>
          <a:p>
            <a:pPr>
              <a:buNone/>
            </a:pPr>
            <a:r>
              <a:rPr lang="en-US" sz="2200" dirty="0" smtClean="0"/>
              <a:t>Information from: Presley, I. &amp; </a:t>
            </a:r>
            <a:r>
              <a:rPr lang="en-US" sz="2200" dirty="0" err="1" smtClean="0"/>
              <a:t>D’Andrea</a:t>
            </a:r>
            <a:r>
              <a:rPr lang="en-US" sz="2200" dirty="0" smtClean="0"/>
              <a:t>, F. (2008). </a:t>
            </a:r>
            <a:r>
              <a:rPr lang="en-US" sz="2200" i="1" dirty="0" smtClean="0"/>
              <a:t>Assistive Technology for Students Who Are Blind or Visually Impaired: A Guide to Assessment</a:t>
            </a:r>
            <a:r>
              <a:rPr lang="en-US" sz="2200" dirty="0" smtClean="0"/>
              <a:t>.</a:t>
            </a:r>
            <a:r>
              <a:rPr lang="en-US" sz="3000" dirty="0" smtClean="0"/>
              <a:t> </a:t>
            </a:r>
            <a:r>
              <a:rPr lang="en-US" sz="2200" dirty="0" smtClean="0"/>
              <a:t>AFB Press: New York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11266" name="Picture 2" descr="C:\Users\Raymond HBE\AppData\Local\Microsoft\Windows\Temporary Internet Files\Content.IE5\AAWYQN6T\MC9004344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143000"/>
            <a:ext cx="2794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Synchronizing with the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can be both good and bad</a:t>
            </a:r>
          </a:p>
          <a:p>
            <a:r>
              <a:rPr lang="en-US" dirty="0" smtClean="0"/>
              <a:t>Your files will get backed up</a:t>
            </a:r>
          </a:p>
          <a:p>
            <a:r>
              <a:rPr lang="en-US" dirty="0" smtClean="0"/>
              <a:t>An advantage: PAC Mate uses a third party program called PM viewer that allows you to see on the computer screen what is happening</a:t>
            </a:r>
          </a:p>
          <a:p>
            <a:r>
              <a:rPr lang="en-US" dirty="0" smtClean="0"/>
              <a:t>Downside: it causes a delay in getting assignments to the teachers</a:t>
            </a:r>
            <a:endParaRPr lang="en-US" dirty="0"/>
          </a:p>
        </p:txBody>
      </p:sp>
      <p:sp>
        <p:nvSpPr>
          <p:cNvPr id="4" name="Curved Right Arrow 3"/>
          <p:cNvSpPr/>
          <p:nvPr/>
        </p:nvSpPr>
        <p:spPr>
          <a:xfrm>
            <a:off x="6172200" y="1447800"/>
            <a:ext cx="685800" cy="1219200"/>
          </a:xfrm>
          <a:prstGeom prst="curvedRightArrow">
            <a:avLst>
              <a:gd name="adj1" fmla="val 50000"/>
              <a:gd name="adj2" fmla="val 50000"/>
              <a:gd name="adj3" fmla="val 25000"/>
            </a:avLst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Right Arrow 4"/>
          <p:cNvSpPr/>
          <p:nvPr/>
        </p:nvSpPr>
        <p:spPr>
          <a:xfrm flipH="1" flipV="1">
            <a:off x="7239000" y="1524000"/>
            <a:ext cx="685800" cy="1219200"/>
          </a:xfrm>
          <a:prstGeom prst="curvedRightArrow">
            <a:avLst>
              <a:gd name="adj1" fmla="val 50000"/>
              <a:gd name="adj2" fmla="val 50000"/>
              <a:gd name="adj3" fmla="val 25000"/>
            </a:avLst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FF"/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5" name="Picture 4" descr="cartoon cat train hu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4191000"/>
            <a:ext cx="2857500" cy="21431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Find a great trainer to teach you the device BEFORE you teach the student – this happens in a perfect world</a:t>
            </a:r>
          </a:p>
          <a:p>
            <a:r>
              <a:rPr lang="en-US" dirty="0" smtClean="0"/>
              <a:t>Be proactive with trainers</a:t>
            </a:r>
          </a:p>
          <a:p>
            <a:r>
              <a:rPr lang="en-US" dirty="0" smtClean="0"/>
              <a:t>The trainer may not be focusing on your needs and/or focusing on minimally important information</a:t>
            </a:r>
          </a:p>
          <a:p>
            <a:r>
              <a:rPr lang="en-US" dirty="0" smtClean="0"/>
              <a:t>Make a priority to know </a:t>
            </a:r>
          </a:p>
          <a:p>
            <a:pPr>
              <a:buNone/>
            </a:pPr>
            <a:r>
              <a:rPr lang="en-US" dirty="0" smtClean="0"/>
              <a:t>	how to create, save, and </a:t>
            </a:r>
          </a:p>
          <a:p>
            <a:pPr>
              <a:buNone/>
            </a:pPr>
            <a:r>
              <a:rPr lang="en-US" dirty="0" smtClean="0"/>
              <a:t>	print documents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FF"/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Find a great trainer to teach you the device BEFORE you teach the student – this happens in a perfect world</a:t>
            </a:r>
          </a:p>
          <a:p>
            <a:r>
              <a:rPr lang="en-US" dirty="0" smtClean="0"/>
              <a:t>If no trainer:</a:t>
            </a:r>
          </a:p>
          <a:p>
            <a:pPr marL="514350" indent="-514350">
              <a:buAutoNum type="arabicPeriod"/>
            </a:pPr>
            <a:r>
              <a:rPr lang="en-US" dirty="0" smtClean="0"/>
              <a:t>Locate diagram that explains the buttons</a:t>
            </a:r>
          </a:p>
          <a:p>
            <a:pPr marL="514350" indent="-514350">
              <a:buAutoNum type="arabicPeriod"/>
            </a:pPr>
            <a:r>
              <a:rPr lang="en-US" dirty="0" smtClean="0"/>
              <a:t>Have user manual as a guide – typically on a CD or the website</a:t>
            </a:r>
          </a:p>
          <a:p>
            <a:pPr marL="514350" indent="-514350">
              <a:buAutoNum type="arabicPeriod"/>
            </a:pPr>
            <a:r>
              <a:rPr lang="en-US" dirty="0" smtClean="0"/>
              <a:t>Focus on creating, saving and printing a 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FF"/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10400" cy="1143000"/>
          </a:xfrm>
        </p:spPr>
        <p:txBody>
          <a:bodyPr/>
          <a:lstStyle/>
          <a:p>
            <a:r>
              <a:rPr lang="en-US" dirty="0" smtClean="0"/>
              <a:t>What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r>
              <a:rPr lang="en-US" dirty="0" smtClean="0"/>
              <a:t>Important: escape key can get you out of everything</a:t>
            </a:r>
          </a:p>
          <a:p>
            <a:r>
              <a:rPr lang="en-US" dirty="0" smtClean="0"/>
              <a:t>Look for features that will be important to the individual student</a:t>
            </a:r>
          </a:p>
          <a:p>
            <a:r>
              <a:rPr lang="en-US" dirty="0" smtClean="0"/>
              <a:t>Have the older students read user manual, gives them practice on this useful skill</a:t>
            </a:r>
          </a:p>
          <a:p>
            <a:r>
              <a:rPr lang="en-US" dirty="0" smtClean="0"/>
              <a:t>If manual is useless, go to website to see if they have training materials </a:t>
            </a:r>
            <a:endParaRPr lang="en-US" dirty="0"/>
          </a:p>
        </p:txBody>
      </p:sp>
      <p:pic>
        <p:nvPicPr>
          <p:cNvPr id="13314" name="Picture 2" descr="C:\Users\Raymond HBE\AppData\Local\Microsoft\Windows\Temporary Internet Files\Content.IE5\CZ7PZF8V\MP9003164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04800"/>
            <a:ext cx="29718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They contain a calendar</a:t>
            </a:r>
          </a:p>
          <a:p>
            <a:r>
              <a:rPr lang="en-US" dirty="0" smtClean="0"/>
              <a:t>(Scientific) calculator</a:t>
            </a:r>
          </a:p>
          <a:p>
            <a:r>
              <a:rPr lang="en-US" dirty="0" smtClean="0"/>
              <a:t>Internet access and email</a:t>
            </a:r>
          </a:p>
          <a:p>
            <a:r>
              <a:rPr lang="en-US" dirty="0" smtClean="0"/>
              <a:t>Audio recorder</a:t>
            </a:r>
          </a:p>
          <a:p>
            <a:r>
              <a:rPr lang="en-US" dirty="0" smtClean="0"/>
              <a:t>GPS</a:t>
            </a:r>
          </a:p>
          <a:p>
            <a:r>
              <a:rPr lang="en-US" dirty="0" smtClean="0"/>
              <a:t>And a variety of other features specific to each device…</a:t>
            </a:r>
          </a:p>
        </p:txBody>
      </p:sp>
      <p:pic>
        <p:nvPicPr>
          <p:cNvPr id="5" name="Picture 4" descr="December 2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37160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Braille plus 18</a:t>
            </a:r>
          </a:p>
          <a:p>
            <a:r>
              <a:rPr lang="en-US" dirty="0" smtClean="0">
                <a:hlinkClick r:id="rId3"/>
              </a:rPr>
              <a:t>www.aph.org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https://andreashead.wikispaces.com/Teaching+Resources+for+the+APH+Braille+Plus+and+Refreshabraille+18</a:t>
            </a:r>
            <a:endParaRPr lang="en-US" dirty="0" smtClean="0"/>
          </a:p>
          <a:p>
            <a:r>
              <a:rPr lang="en-US" dirty="0" smtClean="0"/>
              <a:t>Braille Note</a:t>
            </a:r>
          </a:p>
          <a:p>
            <a:r>
              <a:rPr lang="en-US" dirty="0" smtClean="0">
                <a:hlinkClick r:id="rId5"/>
              </a:rPr>
              <a:t>www.humanware.com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http://www.edvisionservices.org/Manuals/BrailleNote%20Apex%20BT%20User%20Guide.pdf</a:t>
            </a:r>
            <a:endParaRPr lang="en-US" dirty="0" smtClean="0"/>
          </a:p>
        </p:txBody>
      </p:sp>
      <p:pic>
        <p:nvPicPr>
          <p:cNvPr id="14338" name="Picture 2" descr="C:\Users\Raymond HBE\AppData\Local\Microsoft\Windows\Temporary Internet Files\Content.IE5\CZ7PZF8V\MM900236386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535022"/>
            <a:ext cx="2352675" cy="18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39000" cy="1143000"/>
          </a:xfrm>
        </p:spPr>
        <p:txBody>
          <a:bodyPr/>
          <a:lstStyle/>
          <a:p>
            <a:r>
              <a:rPr lang="en-US" dirty="0" smtClean="0"/>
              <a:t>Websites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 Mate</a:t>
            </a:r>
          </a:p>
          <a:p>
            <a:r>
              <a:rPr lang="en-US" dirty="0" smtClean="0">
                <a:hlinkClick r:id="rId3"/>
              </a:rPr>
              <a:t>www.freedomscientific.com</a:t>
            </a:r>
            <a:endParaRPr lang="en-US" dirty="0" smtClean="0"/>
          </a:p>
          <a:p>
            <a:r>
              <a:rPr lang="en-US" dirty="0" smtClean="0"/>
              <a:t>PAC Mate training downloads:</a:t>
            </a:r>
          </a:p>
          <a:p>
            <a:r>
              <a:rPr lang="en-US" dirty="0" smtClean="0">
                <a:hlinkClick r:id="rId4"/>
              </a:rPr>
              <a:t>http://www.freedomscientific.com/Training/PACMate-training-hq.asp</a:t>
            </a:r>
            <a:endParaRPr lang="en-US" dirty="0" smtClean="0"/>
          </a:p>
          <a:p>
            <a:r>
              <a:rPr lang="en-US" dirty="0" smtClean="0"/>
              <a:t>Teacher Guides for PAC Mate:</a:t>
            </a:r>
          </a:p>
          <a:p>
            <a:r>
              <a:rPr lang="en-US" dirty="0" smtClean="0">
                <a:hlinkClick r:id="rId5"/>
              </a:rPr>
              <a:t>http://www.freedomscientific.com/PM_QXBX_TeacherGuides/</a:t>
            </a:r>
            <a:endParaRPr lang="en-US" dirty="0" smtClean="0"/>
          </a:p>
        </p:txBody>
      </p:sp>
      <p:pic>
        <p:nvPicPr>
          <p:cNvPr id="15362" name="Picture 2" descr="C:\Users\Raymond HBE\AppData\Local\Microsoft\Windows\Temporary Internet Files\Content.IE5\CZ7PZF8V\MP90030926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81000"/>
            <a:ext cx="3048000" cy="1996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PMViewer download:</a:t>
            </a:r>
          </a:p>
          <a:p>
            <a:r>
              <a:rPr lang="en-US" dirty="0" smtClean="0">
                <a:hlinkClick r:id="rId3"/>
              </a:rPr>
              <a:t>http://www.freedomscientific.com/downloads/pacmate/pmviewer-dl.asp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6387" name="Picture 3" descr="C:\Users\Raymond HBE\AppData\Local\Microsoft\Windows\Temporary Internet Files\Content.IE5\CZ7PZF8V\MC90043161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200400"/>
            <a:ext cx="38862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Personal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800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You attitude will determine the student’s attitude!</a:t>
            </a:r>
          </a:p>
          <a:p>
            <a:r>
              <a:rPr lang="en-US" dirty="0" smtClean="0"/>
              <a:t>My negative attitude towards a specific technology turned off the student I was working with – it potentially could have been very useful for the student</a:t>
            </a:r>
            <a:endParaRPr lang="en-US" dirty="0"/>
          </a:p>
        </p:txBody>
      </p:sp>
      <p:pic>
        <p:nvPicPr>
          <p:cNvPr id="4" name="Picture 3" descr="1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447800"/>
            <a:ext cx="363201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current student uses the PAC Mate QX to complete her school work</a:t>
            </a:r>
          </a:p>
          <a:p>
            <a:r>
              <a:rPr lang="en-US" dirty="0" smtClean="0"/>
              <a:t>She saves her work to a thumb drive or synchronizes with her home computer</a:t>
            </a:r>
          </a:p>
          <a:p>
            <a:r>
              <a:rPr lang="en-US" dirty="0" smtClean="0"/>
              <a:t>Then she either emails the work to the teacher or hands in the thumb drive</a:t>
            </a:r>
            <a:endParaRPr lang="en-US" dirty="0"/>
          </a:p>
        </p:txBody>
      </p:sp>
      <p:pic>
        <p:nvPicPr>
          <p:cNvPr id="17410" name="Picture 2" descr="C:\Users\Raymond HBE\AppData\Local\Microsoft\Windows\Temporary Internet Files\Content.IE5\AAWYQN6T\MC9004338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3434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student uses the PAC Mate</a:t>
            </a:r>
          </a:p>
          <a:p>
            <a:r>
              <a:rPr lang="en-US" dirty="0" smtClean="0"/>
              <a:t>He either gives his work to the teacher electronically or prints out his work in vision class</a:t>
            </a:r>
          </a:p>
          <a:p>
            <a:r>
              <a:rPr lang="en-US" dirty="0" smtClean="0"/>
              <a:t>Important note: printing can use up a significant amount of vision time</a:t>
            </a:r>
          </a:p>
          <a:p>
            <a:r>
              <a:rPr lang="en-US" dirty="0" smtClean="0"/>
              <a:t>Other students have read books using the Braille display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Troubleshooting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Can use a warm reset or cold reset with all the devices</a:t>
            </a:r>
          </a:p>
          <a:p>
            <a:pPr>
              <a:buNone/>
            </a:pPr>
            <a:r>
              <a:rPr lang="en-US" dirty="0" smtClean="0"/>
              <a:t>Reasons to use reset:</a:t>
            </a:r>
          </a:p>
          <a:p>
            <a:r>
              <a:rPr lang="en-US" dirty="0" smtClean="0"/>
              <a:t>A setting is accidently changed and don’t know how </a:t>
            </a:r>
          </a:p>
          <a:p>
            <a:r>
              <a:rPr lang="en-US" dirty="0" smtClean="0"/>
              <a:t>The device acts weird </a:t>
            </a:r>
          </a:p>
          <a:p>
            <a:pPr>
              <a:buNone/>
            </a:pPr>
            <a:r>
              <a:rPr lang="en-US" dirty="0" smtClean="0"/>
              <a:t>	or freezes up</a:t>
            </a:r>
            <a:endParaRPr lang="en-US" dirty="0"/>
          </a:p>
        </p:txBody>
      </p:sp>
      <p:pic>
        <p:nvPicPr>
          <p:cNvPr id="18434" name="Picture 2" descr="C:\Users\Raymond HBE\AppData\Local\Microsoft\Windows\Temporary Internet Files\Content.IE5\CZ7PZF8V\MP90040690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114800"/>
            <a:ext cx="3581400" cy="2386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try the warm reset</a:t>
            </a:r>
          </a:p>
          <a:p>
            <a:r>
              <a:rPr lang="en-US" dirty="0" smtClean="0"/>
              <a:t>If it doesn’t work, try the cold reset</a:t>
            </a:r>
          </a:p>
          <a:p>
            <a:r>
              <a:rPr lang="en-US" dirty="0" smtClean="0"/>
              <a:t>With some devices, all your files will be lost</a:t>
            </a:r>
          </a:p>
          <a:p>
            <a:r>
              <a:rPr lang="en-US" sz="4000" b="1" dirty="0" smtClean="0"/>
              <a:t>Only change on setting at a time when trying to determine a solution to your problem – be systematic!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bg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6019800" cy="1143000"/>
          </a:xfrm>
        </p:spPr>
        <p:txBody>
          <a:bodyPr/>
          <a:lstStyle/>
          <a:p>
            <a:r>
              <a:rPr lang="en-US" dirty="0" smtClean="0"/>
              <a:t>Troubleshooting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Important to constantly back up your files</a:t>
            </a:r>
          </a:p>
          <a:p>
            <a:r>
              <a:rPr lang="en-US" dirty="0" smtClean="0"/>
              <a:t>Manual has troubleshooting help</a:t>
            </a:r>
          </a:p>
          <a:p>
            <a:r>
              <a:rPr lang="en-US" dirty="0" smtClean="0"/>
              <a:t>When all else fails, call the company help line – allow the older students to do this </a:t>
            </a:r>
          </a:p>
          <a:p>
            <a:pPr>
              <a:buNone/>
            </a:pPr>
            <a:r>
              <a:rPr lang="en-US" dirty="0" smtClean="0"/>
              <a:t>Note:  I know of 2 students that had issues with the PAC Mate BX constantly resetting itself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elp 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4953000"/>
            <a:ext cx="35433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72.JPG"/>
          <p:cNvPicPr>
            <a:picLocks noChangeAspect="1"/>
          </p:cNvPicPr>
          <p:nvPr/>
        </p:nvPicPr>
        <p:blipFill>
          <a:blip r:embed="rId2" cstate="print"/>
          <a:srcRect t="15180" b="24101"/>
          <a:stretch>
            <a:fillRect/>
          </a:stretch>
        </p:blipFill>
        <p:spPr>
          <a:xfrm>
            <a:off x="1143000" y="2667000"/>
            <a:ext cx="6705600" cy="304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/>
              <a:t>That’s 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Common Types</a:t>
            </a:r>
            <a:endParaRPr lang="en-US" dirty="0"/>
          </a:p>
        </p:txBody>
      </p:sp>
      <p:pic>
        <p:nvPicPr>
          <p:cNvPr id="4" name="Picture 3" descr="APH Braille plus 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3733800"/>
            <a:ext cx="4343400" cy="24098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APH Braille plus 18</a:t>
            </a:r>
          </a:p>
          <a:p>
            <a:r>
              <a:rPr lang="en-US" dirty="0" smtClean="0"/>
              <a:t>Measuring less than 6.5 inches by 4.1 inches and just over one inch in height</a:t>
            </a:r>
          </a:p>
          <a:p>
            <a:r>
              <a:rPr lang="en-US" b="1" dirty="0" smtClean="0"/>
              <a:t>Weight:</a:t>
            </a:r>
            <a:r>
              <a:rPr lang="en-US" dirty="0" smtClean="0"/>
              <a:t> 15 ounces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Braille Plus 18 Features:</a:t>
            </a:r>
            <a:endParaRPr lang="en-US" dirty="0"/>
          </a:p>
        </p:txBody>
      </p:sp>
      <p:pic>
        <p:nvPicPr>
          <p:cNvPr id="4" name="Picture 3" descr="web cam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4419600"/>
            <a:ext cx="3657600" cy="21244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Built-in 18-cell Refreshable Braille Display:</a:t>
            </a:r>
            <a:r>
              <a:rPr lang="en-US" dirty="0" smtClean="0"/>
              <a:t> Improve retention, enjoy privacy, and increase literacy.</a:t>
            </a:r>
          </a:p>
          <a:p>
            <a:r>
              <a:rPr lang="en-US" b="1" dirty="0" smtClean="0"/>
              <a:t>5MP Camera with Flash:</a:t>
            </a:r>
            <a:r>
              <a:rPr lang="en-US" dirty="0" smtClean="0"/>
              <a:t> Quickly and accurately convert menus, papers, and books into Braille or speech. Note: Camera does not recognize handwriting.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Braille Plus 18 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GPS Navigation:</a:t>
            </a:r>
            <a:r>
              <a:rPr lang="en-US" dirty="0" smtClean="0"/>
              <a:t> Determine current location, discover nearby businesses, and get directions.</a:t>
            </a:r>
          </a:p>
          <a:p>
            <a:r>
              <a:rPr lang="en-US" b="1" dirty="0" smtClean="0"/>
              <a:t>Built-in Google Search:</a:t>
            </a:r>
            <a:r>
              <a:rPr lang="en-US" dirty="0" smtClean="0"/>
              <a:t> Efficiently start apps or find information.</a:t>
            </a:r>
          </a:p>
          <a:p>
            <a:r>
              <a:rPr lang="en-US" b="1" dirty="0" smtClean="0"/>
              <a:t>Braille Navigation Stick:</a:t>
            </a:r>
            <a:r>
              <a:rPr lang="en-US" dirty="0" smtClean="0"/>
              <a:t> Maintain privacy and convenience.	</a:t>
            </a:r>
          </a:p>
          <a:p>
            <a:r>
              <a:rPr lang="en-US" b="1" dirty="0" smtClean="0"/>
              <a:t>More of the internet:</a:t>
            </a:r>
            <a:r>
              <a:rPr lang="en-US" dirty="0" smtClean="0"/>
              <a:t> Take full advantage of the internet with HTML5 and </a:t>
            </a:r>
            <a:r>
              <a:rPr lang="en-US" dirty="0" err="1" smtClean="0"/>
              <a:t>plugins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Braille Plus 18 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Stereo Recording:</a:t>
            </a:r>
            <a:r>
              <a:rPr lang="en-US" dirty="0" smtClean="0"/>
              <a:t> Record lectures or music with built-in stereo microphones and recorder.</a:t>
            </a:r>
          </a:p>
          <a:p>
            <a:r>
              <a:rPr lang="en-US" b="1" dirty="0" smtClean="0"/>
              <a:t>Full-Size SD Card Slot and USB Port:</a:t>
            </a:r>
            <a:r>
              <a:rPr lang="en-US" dirty="0" smtClean="0"/>
              <a:t> Share media and documents.</a:t>
            </a:r>
          </a:p>
          <a:p>
            <a:r>
              <a:rPr lang="en-US" b="1" dirty="0" smtClean="0"/>
              <a:t>3G Wireless:</a:t>
            </a:r>
            <a:r>
              <a:rPr lang="en-US" dirty="0" smtClean="0"/>
              <a:t> Stay connected with 3G wireless capability (data plan required to access data over 3G). Note: Does not include SIM card. Requires a cell phone plan from AT&amp;T or T-Mobile. Verizon-compatible starting in 2013.</a:t>
            </a:r>
          </a:p>
          <a:p>
            <a:endParaRPr lang="en-US" dirty="0"/>
          </a:p>
        </p:txBody>
      </p:sp>
      <p:pic>
        <p:nvPicPr>
          <p:cNvPr id="3075" name="Picture 3" descr="C:\Users\Raymond HBE\AppData\Local\Microsoft\Windows\Temporary Internet Files\Content.IE5\60QG16OT\MC90044144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Braille Plus 18 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Text Messages:</a:t>
            </a:r>
            <a:r>
              <a:rPr lang="en-US" dirty="0" smtClean="0"/>
              <a:t> Send and receive texts</a:t>
            </a:r>
          </a:p>
          <a:p>
            <a:r>
              <a:rPr lang="en-US" b="1" dirty="0" smtClean="0"/>
              <a:t>Phone Calls:</a:t>
            </a:r>
            <a:r>
              <a:rPr lang="en-US" dirty="0" smtClean="0"/>
              <a:t> Make and receive calls.</a:t>
            </a:r>
          </a:p>
          <a:p>
            <a:r>
              <a:rPr lang="en-US" b="1" dirty="0" smtClean="0"/>
              <a:t>High-Quality Speakerphone.</a:t>
            </a:r>
            <a:endParaRPr lang="en-US" dirty="0" smtClean="0"/>
          </a:p>
          <a:p>
            <a:r>
              <a:rPr lang="en-US" b="1" dirty="0" smtClean="0"/>
              <a:t>Android Apps: </a:t>
            </a:r>
            <a:r>
              <a:rPr lang="en-US" dirty="0" smtClean="0"/>
              <a:t>Enjoy thousands of additional apps. Note: Not all programs written for Android are accessible.</a:t>
            </a:r>
          </a:p>
          <a:p>
            <a:r>
              <a:rPr lang="en-US" b="1" dirty="0" smtClean="0"/>
              <a:t>TV Output:</a:t>
            </a:r>
            <a:r>
              <a:rPr lang="en-US" dirty="0" smtClean="0"/>
              <a:t> Share or collaborate with sighted peers, teachers, or parents with TV signal outputs. Note: TV not included.</a:t>
            </a:r>
            <a:endParaRPr lang="en-US" dirty="0"/>
          </a:p>
        </p:txBody>
      </p:sp>
      <p:pic>
        <p:nvPicPr>
          <p:cNvPr id="4099" name="Picture 3" descr="C:\Users\Raymond HBE\AppData\Local\Microsoft\Windows\Temporary Internet Files\Content.IE5\DQQKK0JL\MC9004360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676400"/>
            <a:ext cx="1841500" cy="1304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1526</Words>
  <Application>Microsoft Office PowerPoint</Application>
  <PresentationFormat>On-screen Show (4:3)</PresentationFormat>
  <Paragraphs>203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Connecting the Dots</vt:lpstr>
      <vt:lpstr>Slide 2</vt:lpstr>
      <vt:lpstr>General features </vt:lpstr>
      <vt:lpstr>General features</vt:lpstr>
      <vt:lpstr>Most Common Types</vt:lpstr>
      <vt:lpstr>Braille Plus 18 Features:</vt:lpstr>
      <vt:lpstr>Braille Plus 18 Features:</vt:lpstr>
      <vt:lpstr>Braille Plus 18 Features:</vt:lpstr>
      <vt:lpstr>Braille Plus 18 Features:</vt:lpstr>
      <vt:lpstr>Most Common Types</vt:lpstr>
      <vt:lpstr>Most Common Types</vt:lpstr>
      <vt:lpstr>BrailleNote Apex</vt:lpstr>
      <vt:lpstr>BrailleNote Apex Notetaker</vt:lpstr>
      <vt:lpstr>Most Common Types:  PAC Mate BX400</vt:lpstr>
      <vt:lpstr>Dimensions and weight: 20-cell Braille display only</vt:lpstr>
      <vt:lpstr>Dimensions and weight: 40-cell Braille display only</vt:lpstr>
      <vt:lpstr>Most Common Types:  PAC Mate BX420</vt:lpstr>
      <vt:lpstr>Most Common Types:  PAC Mate BX440</vt:lpstr>
      <vt:lpstr>Most Common Types:  PAC Mate QX400</vt:lpstr>
      <vt:lpstr>Most Common Types:  PAC Mate QX420</vt:lpstr>
      <vt:lpstr>Most Common Types:  PAC Mate QX440</vt:lpstr>
      <vt:lpstr>PAC Mate BX or QX</vt:lpstr>
      <vt:lpstr>PAC Mate BX or QX</vt:lpstr>
      <vt:lpstr>PAC Mate BX or QX</vt:lpstr>
      <vt:lpstr>PAC Mate BX or QX</vt:lpstr>
      <vt:lpstr>PAC Mate BX or QX</vt:lpstr>
      <vt:lpstr>Cost comparisons of various devices</vt:lpstr>
      <vt:lpstr>Braille Plus 18 Features:</vt:lpstr>
      <vt:lpstr>BrailleNote Apex Pricing</vt:lpstr>
      <vt:lpstr>PAC Mate Pricing</vt:lpstr>
      <vt:lpstr>Assessing the student</vt:lpstr>
      <vt:lpstr>Electronic note taker vs. laptop</vt:lpstr>
      <vt:lpstr>Advantages </vt:lpstr>
      <vt:lpstr>Disadvantages </vt:lpstr>
      <vt:lpstr>Deciding Factors </vt:lpstr>
      <vt:lpstr>Synchronizing with the computer</vt:lpstr>
      <vt:lpstr>Getting started</vt:lpstr>
      <vt:lpstr>Getting started</vt:lpstr>
      <vt:lpstr>What next</vt:lpstr>
      <vt:lpstr>Websites </vt:lpstr>
      <vt:lpstr>Websites </vt:lpstr>
      <vt:lpstr>Websites </vt:lpstr>
      <vt:lpstr>Personal experience</vt:lpstr>
      <vt:lpstr>Practical examples:</vt:lpstr>
      <vt:lpstr>Practical examples:</vt:lpstr>
      <vt:lpstr>Troubleshooting </vt:lpstr>
      <vt:lpstr>Troubleshooting </vt:lpstr>
      <vt:lpstr>Troubleshooting </vt:lpstr>
      <vt:lpstr>That’s all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Connecting the Dots</dc:title>
  <dc:creator>Raymond HBE</dc:creator>
  <cp:lastModifiedBy>Kay Ratzlaff</cp:lastModifiedBy>
  <cp:revision>67</cp:revision>
  <dcterms:created xsi:type="dcterms:W3CDTF">2012-12-04T11:20:37Z</dcterms:created>
  <dcterms:modified xsi:type="dcterms:W3CDTF">2012-12-12T19:28:21Z</dcterms:modified>
</cp:coreProperties>
</file>